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</p:sldIdLst>
  <p:sldSz cy="31089600" cx="40233600"/>
  <p:notesSz cx="6858000" cy="9144000"/>
  <p:embeddedFontLst>
    <p:embeddedFont>
      <p:font typeface="Inter"/>
      <p:regular r:id="rId6"/>
      <p:bold r:id="rId7"/>
      <p:italic r:id="rId8"/>
      <p:boldItalic r:id="rId9"/>
    </p:embeddedFont>
    <p:embeddedFont>
      <p:font typeface="Oswald"/>
      <p:regular r:id="rId10"/>
      <p:bold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2" roundtripDataSignature="AMtx7mjS6j8T01VEeEVJfOeDskdunuN1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font" Target="fonts/Oswald-bold.fntdata"/><Relationship Id="rId10" Type="http://schemas.openxmlformats.org/officeDocument/2006/relationships/font" Target="fonts/Oswald-regular.fntdata"/><Relationship Id="rId12" Type="http://customschemas.google.com/relationships/presentationmetadata" Target="metadata"/><Relationship Id="rId9" Type="http://schemas.openxmlformats.org/officeDocument/2006/relationships/font" Target="fonts/Inter-boldItalic.fntdata"/><Relationship Id="rId5" Type="http://schemas.openxmlformats.org/officeDocument/2006/relationships/slide" Target="slides/slide1.xml"/><Relationship Id="rId6" Type="http://schemas.openxmlformats.org/officeDocument/2006/relationships/font" Target="fonts/Inter-regular.fntdata"/><Relationship Id="rId7" Type="http://schemas.openxmlformats.org/officeDocument/2006/relationships/font" Target="fonts/Inter-bold.fntdata"/><Relationship Id="rId8" Type="http://schemas.openxmlformats.org/officeDocument/2006/relationships/font" Target="fonts/Inter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008748" y="685800"/>
            <a:ext cx="4841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008748" y="685800"/>
            <a:ext cx="4841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2766060" y="1655240"/>
            <a:ext cx="34701600" cy="60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10253640" y="788467"/>
            <a:ext cx="19726200" cy="347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19956392" y="10490983"/>
            <a:ext cx="26346900" cy="86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2354252" y="2067133"/>
            <a:ext cx="26346900" cy="255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3017520" y="5088045"/>
            <a:ext cx="34198500" cy="1082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00"/>
              <a:buFont typeface="Calibri"/>
              <a:buNone/>
              <a:defRPr sz="2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5029200" y="16329239"/>
            <a:ext cx="30175200" cy="75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0560"/>
              <a:buNone/>
              <a:defRPr sz="10560"/>
            </a:lvl1pPr>
            <a:lvl2pPr lvl="1" algn="ctr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/>
            </a:lvl2pPr>
            <a:lvl3pPr lvl="2" algn="ctr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920"/>
              <a:buNone/>
              <a:defRPr sz="7919"/>
            </a:lvl3pPr>
            <a:lvl4pPr lvl="3" algn="ctr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sz="7040"/>
            </a:lvl4pPr>
            <a:lvl5pPr lvl="4" algn="ctr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sz="7040"/>
            </a:lvl5pPr>
            <a:lvl6pPr lvl="5" algn="ctr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sz="7040"/>
            </a:lvl6pPr>
            <a:lvl7pPr lvl="6" algn="ctr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sz="7040"/>
            </a:lvl7pPr>
            <a:lvl8pPr lvl="7" algn="ctr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sz="7040"/>
            </a:lvl8pPr>
            <a:lvl9pPr lvl="8" algn="ctr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sz="7040"/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2766060" y="1655240"/>
            <a:ext cx="34701600" cy="60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2766060" y="8276167"/>
            <a:ext cx="34701600" cy="197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2745107" y="7750819"/>
            <a:ext cx="34701600" cy="1293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00"/>
              <a:buFont typeface="Calibri"/>
              <a:buNone/>
              <a:defRPr sz="2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2745107" y="20805572"/>
            <a:ext cx="34701600" cy="68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0560"/>
              <a:buNone/>
              <a:defRPr sz="1056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888888"/>
              </a:buClr>
              <a:buSzPts val="8800"/>
              <a:buNone/>
              <a:defRPr sz="8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888888"/>
              </a:buClr>
              <a:buSzPts val="7920"/>
              <a:buNone/>
              <a:defRPr sz="7919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888888"/>
              </a:buClr>
              <a:buSzPts val="7040"/>
              <a:buNone/>
              <a:defRPr sz="704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888888"/>
              </a:buClr>
              <a:buSzPts val="7040"/>
              <a:buNone/>
              <a:defRPr sz="704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888888"/>
              </a:buClr>
              <a:buSzPts val="7040"/>
              <a:buNone/>
              <a:defRPr sz="704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888888"/>
              </a:buClr>
              <a:buSzPts val="7040"/>
              <a:buNone/>
              <a:defRPr sz="704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888888"/>
              </a:buClr>
              <a:buSzPts val="7040"/>
              <a:buNone/>
              <a:defRPr sz="704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rgbClr val="888888"/>
              </a:buClr>
              <a:buSzPts val="7040"/>
              <a:buNone/>
              <a:defRPr sz="704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2766060" y="1655240"/>
            <a:ext cx="34701600" cy="60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2766060" y="8276167"/>
            <a:ext cx="17099400" cy="197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20368260" y="8276167"/>
            <a:ext cx="17099400" cy="197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2771300" y="1655240"/>
            <a:ext cx="34701600" cy="60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2771305" y="7621272"/>
            <a:ext cx="17020800" cy="373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0560"/>
              <a:buNone/>
              <a:defRPr b="1" sz="10560"/>
            </a:lvl1pPr>
            <a:lvl2pPr indent="-2286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sz="8800"/>
            </a:lvl2pPr>
            <a:lvl3pPr indent="-2286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920"/>
              <a:buNone/>
              <a:defRPr b="1" sz="7919"/>
            </a:lvl3pPr>
            <a:lvl4pPr indent="-2286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4pPr>
            <a:lvl5pPr indent="-2286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5pPr>
            <a:lvl6pPr indent="-2286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6pPr>
            <a:lvl7pPr indent="-2286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7pPr>
            <a:lvl8pPr indent="-2286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8pPr>
            <a:lvl9pPr indent="-2286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2771305" y="11356340"/>
            <a:ext cx="17020800" cy="167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20368262" y="7621272"/>
            <a:ext cx="17104500" cy="373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0560"/>
              <a:buNone/>
              <a:defRPr b="1" sz="10560"/>
            </a:lvl1pPr>
            <a:lvl2pPr indent="-2286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sz="8800"/>
            </a:lvl2pPr>
            <a:lvl3pPr indent="-2286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920"/>
              <a:buNone/>
              <a:defRPr b="1" sz="7919"/>
            </a:lvl3pPr>
            <a:lvl4pPr indent="-2286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4pPr>
            <a:lvl5pPr indent="-2286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5pPr>
            <a:lvl6pPr indent="-2286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6pPr>
            <a:lvl7pPr indent="-2286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7pPr>
            <a:lvl8pPr indent="-2286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8pPr>
            <a:lvl9pPr indent="-2286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b="1" sz="704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20368262" y="11356340"/>
            <a:ext cx="17104500" cy="167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2766060" y="1655240"/>
            <a:ext cx="34701600" cy="60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2771301" y="2072640"/>
            <a:ext cx="12976500" cy="72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80"/>
              <a:buFont typeface="Calibri"/>
              <a:buNone/>
              <a:defRPr sz="1408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17104520" y="4476333"/>
            <a:ext cx="20368200" cy="22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112268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4080"/>
              <a:buChar char="•"/>
              <a:defRPr sz="14080"/>
            </a:lvl1pPr>
            <a:lvl2pPr indent="-101092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2320"/>
              <a:buChar char="•"/>
              <a:defRPr sz="12320"/>
            </a:lvl2pPr>
            <a:lvl3pPr indent="-89916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0560"/>
              <a:buChar char="•"/>
              <a:defRPr sz="10560"/>
            </a:lvl3pPr>
            <a:lvl4pPr indent="-7874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Char char="•"/>
              <a:defRPr sz="8800"/>
            </a:lvl4pPr>
            <a:lvl5pPr indent="-7874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Char char="•"/>
              <a:defRPr sz="8800"/>
            </a:lvl5pPr>
            <a:lvl6pPr indent="-7874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Char char="•"/>
              <a:defRPr sz="8800"/>
            </a:lvl6pPr>
            <a:lvl7pPr indent="-7874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Char char="•"/>
              <a:defRPr sz="8800"/>
            </a:lvl7pPr>
            <a:lvl8pPr indent="-7874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Char char="•"/>
              <a:defRPr sz="8800"/>
            </a:lvl8pPr>
            <a:lvl9pPr indent="-7874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Char char="•"/>
              <a:defRPr sz="8800"/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2771301" y="9326880"/>
            <a:ext cx="12976500" cy="172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sz="7040"/>
            </a:lvl1pPr>
            <a:lvl2pPr indent="-2286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6160"/>
              <a:buNone/>
              <a:defRPr sz="6160"/>
            </a:lvl2pPr>
            <a:lvl3pPr indent="-2286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5280"/>
              <a:buNone/>
              <a:defRPr sz="5280"/>
            </a:lvl3pPr>
            <a:lvl4pPr indent="-2286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4pPr>
            <a:lvl5pPr indent="-2286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5pPr>
            <a:lvl6pPr indent="-2286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6pPr>
            <a:lvl7pPr indent="-2286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7pPr>
            <a:lvl8pPr indent="-2286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8pPr>
            <a:lvl9pPr indent="-2286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2771301" y="2072640"/>
            <a:ext cx="12976500" cy="72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80"/>
              <a:buFont typeface="Calibri"/>
              <a:buNone/>
              <a:defRPr sz="1408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17104520" y="4476333"/>
            <a:ext cx="20368200" cy="22093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2771301" y="9326880"/>
            <a:ext cx="12976500" cy="172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7040"/>
              <a:buNone/>
              <a:defRPr sz="7040"/>
            </a:lvl1pPr>
            <a:lvl2pPr indent="-228600" lvl="1" marL="914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6160"/>
              <a:buNone/>
              <a:defRPr sz="6160"/>
            </a:lvl2pPr>
            <a:lvl3pPr indent="-228600" lvl="2" marL="1371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5280"/>
              <a:buNone/>
              <a:defRPr sz="5280"/>
            </a:lvl3pPr>
            <a:lvl4pPr indent="-228600" lvl="3" marL="1828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4pPr>
            <a:lvl5pPr indent="-228600" lvl="4" marL="22860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5pPr>
            <a:lvl6pPr indent="-228600" lvl="5" marL="27432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6pPr>
            <a:lvl7pPr indent="-228600" lvl="6" marL="32004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7pPr>
            <a:lvl8pPr indent="-228600" lvl="7" marL="36576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8pPr>
            <a:lvl9pPr indent="-228600" lvl="8" marL="411480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2766060" y="1655240"/>
            <a:ext cx="34701600" cy="60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360"/>
              <a:buFont typeface="Calibri"/>
              <a:buNone/>
              <a:defRPr b="0" i="0" sz="193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2766060" y="8276167"/>
            <a:ext cx="34701600" cy="197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1010920" lvl="0" marL="457200" marR="0" rtl="0" algn="l">
              <a:lnSpc>
                <a:spcPct val="90000"/>
              </a:lnSpc>
              <a:spcBef>
                <a:spcPts val="4400"/>
              </a:spcBef>
              <a:spcAft>
                <a:spcPts val="0"/>
              </a:spcAft>
              <a:buClr>
                <a:schemeClr val="dk1"/>
              </a:buClr>
              <a:buSzPts val="12320"/>
              <a:buFont typeface="Arial"/>
              <a:buChar char="•"/>
              <a:defRPr b="0" i="0" sz="1232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99160" lvl="1" marL="914400" marR="0" rtl="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0560"/>
              <a:buFont typeface="Arial"/>
              <a:buChar char="•"/>
              <a:defRPr b="0" i="0" sz="105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87400" lvl="2" marL="1371600" marR="0" rtl="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Arial"/>
              <a:buChar char="•"/>
              <a:defRPr b="0" i="0" sz="8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731520" lvl="3" marL="1828800" marR="0" rtl="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920"/>
              <a:buFont typeface="Arial"/>
              <a:buChar char="•"/>
              <a:defRPr b="0" i="0" sz="791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731520" lvl="4" marL="2286000" marR="0" rtl="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920"/>
              <a:buFont typeface="Arial"/>
              <a:buChar char="•"/>
              <a:defRPr b="0" i="0" sz="791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731520" lvl="5" marL="2743200" marR="0" rtl="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920"/>
              <a:buFont typeface="Arial"/>
              <a:buChar char="•"/>
              <a:defRPr b="0" i="0" sz="791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731520" lvl="6" marL="3200400" marR="0" rtl="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920"/>
              <a:buFont typeface="Arial"/>
              <a:buChar char="•"/>
              <a:defRPr b="0" i="0" sz="791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731520" lvl="7" marL="3657600" marR="0" rtl="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920"/>
              <a:buFont typeface="Arial"/>
              <a:buChar char="•"/>
              <a:defRPr b="0" i="0" sz="791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731520" lvl="8" marL="4114800" marR="0" rtl="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7920"/>
              <a:buFont typeface="Arial"/>
              <a:buChar char="•"/>
              <a:defRPr b="0" i="0" sz="791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276606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13327380" y="28815460"/>
            <a:ext cx="135789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28414980" y="28815460"/>
            <a:ext cx="9052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Arial"/>
              <a:buNone/>
              <a:defRPr b="0" i="0" sz="52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1.png"/><Relationship Id="rId10" Type="http://schemas.openxmlformats.org/officeDocument/2006/relationships/image" Target="../media/image6.png"/><Relationship Id="rId9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7.pn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title="star-milky-way-cosmos-atmosphere-panorama-telescope-734956-pxhere.com.jpg"/>
          <p:cNvPicPr preferRelativeResize="0"/>
          <p:nvPr/>
        </p:nvPicPr>
        <p:blipFill rotWithShape="1">
          <a:blip r:embed="rId3">
            <a:alphaModFix/>
          </a:blip>
          <a:srcRect b="0" l="11134" r="3606" t="0"/>
          <a:stretch/>
        </p:blipFill>
        <p:spPr>
          <a:xfrm>
            <a:off x="0" y="5833625"/>
            <a:ext cx="40233600" cy="2525597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0" y="0"/>
            <a:ext cx="40233600" cy="6053400"/>
          </a:xfrm>
          <a:prstGeom prst="rect">
            <a:avLst/>
          </a:prstGeom>
          <a:solidFill>
            <a:srgbClr val="0835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13440338" y="22403550"/>
            <a:ext cx="14686500" cy="8275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334900" y="6548950"/>
            <a:ext cx="12309300" cy="13561200"/>
          </a:xfrm>
          <a:prstGeom prst="roundRect">
            <a:avLst>
              <a:gd fmla="val 9272" name="adj"/>
            </a:avLst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13415038" y="6547104"/>
            <a:ext cx="14686500" cy="15350400"/>
          </a:xfrm>
          <a:prstGeom prst="roundRect">
            <a:avLst>
              <a:gd fmla="val 10164" name="adj"/>
            </a:avLst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9464000" y="461475"/>
            <a:ext cx="25563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400"/>
              <a:buFont typeface="Arial"/>
              <a:buNone/>
            </a:pPr>
            <a:r>
              <a:rPr b="1" i="0" lang="en-US" sz="1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Cloud-Based Planetary Ephemerides</a:t>
            </a:r>
            <a:endParaRPr b="0" i="0" sz="1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9554075" y="3829394"/>
            <a:ext cx="31474200" cy="18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53"/>
              <a:buFont typeface="Arial"/>
              <a:buNone/>
            </a:pPr>
            <a:r>
              <a:rPr b="1" i="0" lang="en-US" sz="6353" u="none" cap="none" strike="noStrike">
                <a:solidFill>
                  <a:srgbClr val="FBCE20"/>
                </a:solidFill>
                <a:latin typeface="Arial"/>
                <a:ea typeface="Arial"/>
                <a:cs typeface="Arial"/>
                <a:sym typeface="Arial"/>
              </a:rPr>
              <a:t>Client: </a:t>
            </a:r>
            <a:r>
              <a:rPr b="0" i="0" lang="en-US" sz="5700" u="none" cap="none" strike="noStrike">
                <a:solidFill>
                  <a:srgbClr val="FBCE20"/>
                </a:solidFill>
                <a:latin typeface="Arial"/>
                <a:ea typeface="Arial"/>
                <a:cs typeface="Arial"/>
                <a:sym typeface="Arial"/>
              </a:rPr>
              <a:t>Christine Kim, Adam Paquette, Kelvin Rodriguez, Amy Stamile</a:t>
            </a:r>
            <a:endParaRPr b="0" i="0" sz="5700" u="none" cap="none" strike="noStrike">
              <a:solidFill>
                <a:srgbClr val="FBCE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5029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FBCE20"/>
                </a:solidFill>
                <a:latin typeface="Arial"/>
                <a:ea typeface="Arial"/>
                <a:cs typeface="Arial"/>
                <a:sym typeface="Arial"/>
              </a:rPr>
              <a:t>USGS Astrogeology Center, Flagstaff, AZ</a:t>
            </a:r>
            <a:endParaRPr b="0" i="0" sz="5700" u="none" cap="none" strike="noStrike">
              <a:solidFill>
                <a:srgbClr val="FBCE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9463994" y="2638778"/>
            <a:ext cx="315642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53"/>
              <a:buFont typeface="Arial"/>
              <a:buNone/>
            </a:pPr>
            <a:r>
              <a:rPr b="1" i="0" lang="en-US" sz="6353" u="none" cap="none" strike="noStrike">
                <a:solidFill>
                  <a:srgbClr val="FBCE20"/>
                </a:solidFill>
                <a:latin typeface="Arial"/>
                <a:ea typeface="Arial"/>
                <a:cs typeface="Arial"/>
                <a:sym typeface="Arial"/>
              </a:rPr>
              <a:t>Team: </a:t>
            </a:r>
            <a:r>
              <a:rPr b="0" i="0" lang="en-US" sz="5718" u="none" cap="none" strike="noStrike">
                <a:solidFill>
                  <a:srgbClr val="FBCE20"/>
                </a:solidFill>
                <a:latin typeface="Arial"/>
                <a:ea typeface="Arial"/>
                <a:cs typeface="Arial"/>
                <a:sym typeface="Arial"/>
              </a:rPr>
              <a:t>Austin Carlile, Nicholas Gonzalez, Noah Schwartz, Minuka Trikawalagoda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ext&#10;&#10;Description automatically generated" id="92" name="Google Shape;9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4679" y="461477"/>
            <a:ext cx="7805363" cy="306040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/>
          <p:cNvSpPr txBox="1"/>
          <p:nvPr/>
        </p:nvSpPr>
        <p:spPr>
          <a:xfrm>
            <a:off x="36418784" y="3708877"/>
            <a:ext cx="4419000" cy="12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12"/>
              <a:buFont typeface="Arial"/>
              <a:buNone/>
            </a:pPr>
            <a:r>
              <a:rPr b="1" i="0" lang="en-US" sz="3812" u="none" cap="none" strike="noStrike">
                <a:solidFill>
                  <a:srgbClr val="FBCE20"/>
                </a:solidFill>
                <a:latin typeface="Arial"/>
                <a:ea typeface="Arial"/>
                <a:cs typeface="Arial"/>
                <a:sym typeface="Arial"/>
              </a:rPr>
              <a:t>Team Mentor:  </a:t>
            </a:r>
            <a:r>
              <a:rPr b="0" i="0" lang="en-US" sz="3812" u="none" cap="none" strike="noStrike">
                <a:solidFill>
                  <a:srgbClr val="FBCE20"/>
                </a:solidFill>
                <a:latin typeface="Arial"/>
                <a:ea typeface="Arial"/>
                <a:cs typeface="Arial"/>
                <a:sym typeface="Arial"/>
              </a:rPr>
              <a:t>Scott LaRocca</a:t>
            </a:r>
            <a:endParaRPr b="0" i="0" sz="3812" u="none" cap="none" strike="noStrike">
              <a:solidFill>
                <a:srgbClr val="FBCE2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16235723" y="11108917"/>
            <a:ext cx="788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14246625" y="23978095"/>
            <a:ext cx="13274700" cy="6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b="0" i="0" lang="en-US" sz="4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Our solution is a web service that generates ISD</a:t>
            </a:r>
            <a:r>
              <a:rPr lang="en-US" sz="4100">
                <a:solidFill>
                  <a:schemeClr val="dk1"/>
                </a:solidFill>
              </a:rPr>
              <a:t>s </a:t>
            </a:r>
            <a:r>
              <a:rPr b="0" i="0" lang="en-US" sz="4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stores them in a caching server for quick retrieval</a:t>
            </a:r>
            <a:endParaRPr sz="4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444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Char char="●"/>
            </a:pPr>
            <a:r>
              <a:rPr b="0" i="0" lang="en-US" sz="4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 Service that generates and returns ISDs to user</a:t>
            </a:r>
            <a:endParaRPr sz="4100">
              <a:solidFill>
                <a:schemeClr val="dk1"/>
              </a:solidFill>
            </a:endParaRPr>
          </a:p>
          <a:p>
            <a:pPr indent="-444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Char char="●"/>
            </a:pPr>
            <a:r>
              <a:rPr b="0" i="0" lang="en-US" sz="4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Uses ALE for ISD generation</a:t>
            </a:r>
            <a:endParaRPr sz="4100">
              <a:solidFill>
                <a:schemeClr val="dk1"/>
              </a:solidFill>
            </a:endParaRPr>
          </a:p>
          <a:p>
            <a:pPr indent="-444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Char char="●"/>
            </a:pPr>
            <a:r>
              <a:rPr b="0" i="0" lang="en-US" sz="4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Caching Server that stores ISDs for quick retrieval</a:t>
            </a:r>
            <a:endParaRPr sz="4100">
              <a:solidFill>
                <a:schemeClr val="dk1"/>
              </a:solidFill>
            </a:endParaRPr>
          </a:p>
          <a:p>
            <a:pPr indent="-444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Char char="●"/>
            </a:pPr>
            <a:r>
              <a:rPr b="0" i="0" lang="en-US" sz="4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Utilizes Amazon ECS container</a:t>
            </a:r>
            <a:endParaRPr b="0" i="0" sz="4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686200" y="8136950"/>
            <a:ext cx="11606700" cy="114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8"/>
              <a:buFont typeface="Arial"/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IMPROVING THE EFFICIENCY OF NASA SATELLITE DATA</a:t>
            </a:r>
            <a:endParaRPr b="1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688"/>
              <a:buFont typeface="Arial"/>
              <a:buNone/>
            </a:pPr>
            <a:r>
              <a:rPr lang="en-US" sz="4000">
                <a:solidFill>
                  <a:schemeClr val="dk1"/>
                </a:solidFill>
              </a:rPr>
              <a:t>The system NASA uses to search its satellite image data has a couple problems: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0850" lvl="0" marL="457200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●"/>
            </a:pPr>
            <a:r>
              <a:rPr b="0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0850" lvl="0" marL="45720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●"/>
            </a:pPr>
            <a:r>
              <a:rPr b="0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Performance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0850" lvl="0" marL="45720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●"/>
            </a:pPr>
            <a:r>
              <a:rPr b="0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0850" lvl="0" marL="45720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●"/>
            </a:pPr>
            <a:r>
              <a:rPr b="0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size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688"/>
              <a:buFont typeface="Arial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NASA’s Spacecraft Planetary Instrument C-Matrix Events (</a:t>
            </a:r>
            <a:r>
              <a:rPr b="1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SPICE</a:t>
            </a:r>
            <a:r>
              <a:rPr b="0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database is used to generate Image Support Data (</a:t>
            </a:r>
            <a:r>
              <a:rPr b="1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ISD</a:t>
            </a:r>
            <a:r>
              <a:rPr b="0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which is used to match images to satellites. 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688"/>
              <a:buFont typeface="Arial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The current process requires users to download large datasets (up to a terabyte) and also costs USGS upwards of $10,000 a month.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688"/>
              <a:buFont typeface="Arial"/>
              <a:buNone/>
            </a:pPr>
            <a:r>
              <a:rPr lang="en-US" sz="4000">
                <a:solidFill>
                  <a:schemeClr val="dk1"/>
                </a:solidFill>
              </a:rPr>
              <a:t>We aimed to develop a system to improve the efficiency of this process for NASA researchers.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97" name="Google Shape;97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609275" y="588885"/>
            <a:ext cx="2830358" cy="28055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" name="Google Shape;98;p1"/>
          <p:cNvGrpSpPr/>
          <p:nvPr/>
        </p:nvGrpSpPr>
        <p:grpSpPr>
          <a:xfrm>
            <a:off x="29011525" y="22205183"/>
            <a:ext cx="10835877" cy="8445880"/>
            <a:chOff x="271125" y="18386876"/>
            <a:chExt cx="12309300" cy="6965100"/>
          </a:xfrm>
        </p:grpSpPr>
        <p:sp>
          <p:nvSpPr>
            <p:cNvPr id="99" name="Google Shape;99;p1"/>
            <p:cNvSpPr/>
            <p:nvPr/>
          </p:nvSpPr>
          <p:spPr>
            <a:xfrm>
              <a:off x="271125" y="18386876"/>
              <a:ext cx="12309300" cy="6965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76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 txBox="1"/>
            <p:nvPr/>
          </p:nvSpPr>
          <p:spPr>
            <a:xfrm>
              <a:off x="630661" y="19750345"/>
              <a:ext cx="11706300" cy="52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4000">
                  <a:solidFill>
                    <a:schemeClr val="dk1"/>
                  </a:solidFill>
                </a:rPr>
                <a:t>Our solution significantly improves research efficiency by streamlining access to NASA ISDs. USGS will expand upon it in the following ways:</a:t>
              </a:r>
              <a:endParaRPr sz="4000">
                <a:solidFill>
                  <a:schemeClr val="dk1"/>
                </a:solidFill>
              </a:endParaRPr>
            </a:p>
            <a:p>
              <a:pPr indent="-482600" lvl="0" marL="45720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●"/>
              </a:pPr>
              <a:r>
                <a:rPr b="1" lang="en-US" sz="4000">
                  <a:solidFill>
                    <a:schemeClr val="dk1"/>
                  </a:solidFill>
                </a:rPr>
                <a:t>Scalability:</a:t>
              </a:r>
              <a:r>
                <a:rPr lang="en-US" sz="4000">
                  <a:solidFill>
                    <a:schemeClr val="dk1"/>
                  </a:solidFill>
                </a:rPr>
                <a:t> Supporting over 200,000 simultaneous ISD requests.</a:t>
              </a:r>
              <a:endParaRPr sz="4000">
                <a:solidFill>
                  <a:schemeClr val="dk1"/>
                </a:solidFill>
              </a:endParaRPr>
            </a:p>
            <a:p>
              <a:pPr indent="-4826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●"/>
              </a:pPr>
              <a:r>
                <a:rPr b="1" lang="en-US" sz="4000">
                  <a:solidFill>
                    <a:schemeClr val="dk1"/>
                  </a:solidFill>
                </a:rPr>
                <a:t>Dataset Growth:</a:t>
              </a:r>
              <a:r>
                <a:rPr lang="en-US" sz="4000">
                  <a:solidFill>
                    <a:schemeClr val="dk1"/>
                  </a:solidFill>
                </a:rPr>
                <a:t> Expanding beyond the Viking mission to include all NASA missions.</a:t>
              </a:r>
              <a:endParaRPr sz="40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104826" y="18681468"/>
              <a:ext cx="10615800" cy="882300"/>
            </a:xfrm>
            <a:prstGeom prst="roundRect">
              <a:avLst>
                <a:gd fmla="val 16667" name="adj"/>
              </a:avLst>
            </a:prstGeom>
            <a:solidFill>
              <a:srgbClr val="0835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294"/>
                <a:buFont typeface="Arial"/>
                <a:buNone/>
              </a:pPr>
              <a:r>
                <a:rPr b="1" lang="en-US" sz="5294">
                  <a:solidFill>
                    <a:schemeClr val="lt1"/>
                  </a:solidFill>
                </a:rPr>
                <a:t>Future Work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"/>
          <p:cNvSpPr/>
          <p:nvPr/>
        </p:nvSpPr>
        <p:spPr>
          <a:xfrm>
            <a:off x="14248450" y="6903720"/>
            <a:ext cx="13019700" cy="1070100"/>
          </a:xfrm>
          <a:prstGeom prst="roundRect">
            <a:avLst>
              <a:gd fmla="val 16667" name="adj"/>
            </a:avLst>
          </a:prstGeom>
          <a:solidFill>
            <a:srgbClr val="0835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294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94"/>
              <a:buFont typeface="Arial"/>
              <a:buNone/>
            </a:pPr>
            <a:r>
              <a:rPr b="1" lang="en-US" sz="5294">
                <a:solidFill>
                  <a:schemeClr val="lt1"/>
                </a:solidFill>
              </a:rPr>
              <a:t>Our Solution</a:t>
            </a:r>
            <a:endParaRPr b="1" sz="5294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294">
              <a:solidFill>
                <a:schemeClr val="lt1"/>
              </a:solidFill>
            </a:endParaRPr>
          </a:p>
        </p:txBody>
      </p:sp>
      <p:grpSp>
        <p:nvGrpSpPr>
          <p:cNvPr id="103" name="Google Shape;103;p1"/>
          <p:cNvGrpSpPr/>
          <p:nvPr/>
        </p:nvGrpSpPr>
        <p:grpSpPr>
          <a:xfrm>
            <a:off x="474352" y="20461280"/>
            <a:ext cx="12030460" cy="10195336"/>
            <a:chOff x="28946900" y="6356425"/>
            <a:chExt cx="10836300" cy="10338000"/>
          </a:xfrm>
        </p:grpSpPr>
        <p:sp>
          <p:nvSpPr>
            <p:cNvPr id="104" name="Google Shape;104;p1"/>
            <p:cNvSpPr/>
            <p:nvPr/>
          </p:nvSpPr>
          <p:spPr>
            <a:xfrm>
              <a:off x="28946900" y="6356425"/>
              <a:ext cx="10836300" cy="10338000"/>
            </a:xfrm>
            <a:prstGeom prst="roundRect">
              <a:avLst>
                <a:gd fmla="val 8168" name="adj"/>
              </a:avLst>
            </a:prstGeom>
            <a:solidFill>
              <a:schemeClr val="lt1"/>
            </a:solidFill>
            <a:ln cap="flat" cmpd="sng" w="76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 txBox="1"/>
            <p:nvPr/>
          </p:nvSpPr>
          <p:spPr>
            <a:xfrm>
              <a:off x="29360608" y="8154740"/>
              <a:ext cx="10041600" cy="79851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444500" lvl="0" marL="457200" marR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4100"/>
                <a:buFont typeface="Arial"/>
                <a:buChar char="●"/>
              </a:pPr>
              <a:r>
                <a:rPr b="1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RESTful Web Service: </a:t>
              </a:r>
              <a:r>
                <a:rPr b="0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Fast API enables high performance, scalability, asynchronous requests, and auto-generated documentation.</a:t>
              </a:r>
              <a:endParaRPr b="0" i="0" sz="4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445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100"/>
                <a:buFont typeface="Arial"/>
                <a:buChar char="●"/>
              </a:pPr>
              <a:r>
                <a:rPr b="1" lang="en-US" sz="4100">
                  <a:solidFill>
                    <a:schemeClr val="dk1"/>
                  </a:solidFill>
                </a:rPr>
                <a:t>Amazon Cloud Services</a:t>
              </a:r>
              <a:r>
                <a:rPr b="1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 </a:t>
              </a:r>
              <a:r>
                <a:rPr lang="en-US" sz="4100">
                  <a:solidFill>
                    <a:schemeClr val="dk1"/>
                  </a:solidFill>
                </a:rPr>
                <a:t>Our solution utilizes </a:t>
              </a:r>
              <a:r>
                <a:rPr b="0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ECS </a:t>
              </a:r>
              <a:r>
                <a:rPr lang="en-US" sz="4100">
                  <a:solidFill>
                    <a:schemeClr val="dk1"/>
                  </a:solidFill>
                </a:rPr>
                <a:t>for </a:t>
              </a:r>
              <a:r>
                <a:rPr b="0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scalable management </a:t>
              </a:r>
              <a:r>
                <a:rPr lang="en-US" sz="4100">
                  <a:solidFill>
                    <a:schemeClr val="dk1"/>
                  </a:solidFill>
                </a:rPr>
                <a:t>of</a:t>
              </a:r>
              <a:r>
                <a:rPr b="0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high user requests</a:t>
              </a:r>
              <a:r>
                <a:rPr lang="en-US" sz="4100">
                  <a:solidFill>
                    <a:schemeClr val="dk1"/>
                  </a:solidFill>
                </a:rPr>
                <a:t>, while</a:t>
              </a:r>
              <a:r>
                <a:rPr b="1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b="0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DynamoDB reduces response times by </a:t>
              </a:r>
              <a:r>
                <a:rPr lang="en-US" sz="4100">
                  <a:solidFill>
                    <a:schemeClr val="dk1"/>
                  </a:solidFill>
                </a:rPr>
                <a:t>caching </a:t>
              </a:r>
              <a:r>
                <a:rPr b="0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ISD data.</a:t>
              </a:r>
              <a:endParaRPr b="0" i="0" sz="4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445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100"/>
                <a:buFont typeface="Arial"/>
                <a:buChar char="●"/>
              </a:pPr>
              <a:r>
                <a:rPr b="1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Testing Framework:</a:t>
              </a:r>
              <a:r>
                <a:rPr b="0" i="0" lang="en-US" sz="4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Docker ensures consistent, isolated environments for effective large dataset processing.</a:t>
              </a:r>
              <a:endParaRPr b="0" i="0" sz="4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29417395" y="6721065"/>
              <a:ext cx="9893400" cy="1084800"/>
            </a:xfrm>
            <a:prstGeom prst="roundRect">
              <a:avLst>
                <a:gd fmla="val 16667" name="adj"/>
              </a:avLst>
            </a:prstGeom>
            <a:solidFill>
              <a:srgbClr val="0835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5294">
                  <a:solidFill>
                    <a:schemeClr val="lt1"/>
                  </a:solidFill>
                </a:rPr>
                <a:t>Architecture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" name="Google Shape;107;p1"/>
          <p:cNvSpPr/>
          <p:nvPr/>
        </p:nvSpPr>
        <p:spPr>
          <a:xfrm>
            <a:off x="957400" y="6903720"/>
            <a:ext cx="11064300" cy="1070100"/>
          </a:xfrm>
          <a:prstGeom prst="roundRect">
            <a:avLst>
              <a:gd fmla="val 16667" name="adj"/>
            </a:avLst>
          </a:prstGeom>
          <a:solidFill>
            <a:srgbClr val="0835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94"/>
              <a:buFont typeface="Arial"/>
              <a:buNone/>
            </a:pPr>
            <a:r>
              <a:rPr b="1" lang="en-US" sz="5294">
                <a:solidFill>
                  <a:schemeClr val="lt1"/>
                </a:solidFill>
              </a:rPr>
              <a:t>Motivation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"/>
          <p:cNvSpPr/>
          <p:nvPr/>
        </p:nvSpPr>
        <p:spPr>
          <a:xfrm>
            <a:off x="14103625" y="22759416"/>
            <a:ext cx="13359900" cy="1070100"/>
          </a:xfrm>
          <a:prstGeom prst="roundRect">
            <a:avLst>
              <a:gd fmla="val 16667" name="adj"/>
            </a:avLst>
          </a:prstGeom>
          <a:solidFill>
            <a:srgbClr val="0835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94">
                <a:solidFill>
                  <a:schemeClr val="lt1"/>
                </a:solidFill>
              </a:rPr>
              <a:t>Solution </a:t>
            </a:r>
            <a:r>
              <a:rPr b="1" lang="en-US" sz="5294">
                <a:solidFill>
                  <a:schemeClr val="lt1"/>
                </a:solidFill>
              </a:rPr>
              <a:t>Overview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246352" y="8346965"/>
            <a:ext cx="13019699" cy="62933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1"/>
          <p:cNvGrpSpPr/>
          <p:nvPr/>
        </p:nvGrpSpPr>
        <p:grpSpPr>
          <a:xfrm>
            <a:off x="29011750" y="6549417"/>
            <a:ext cx="10836300" cy="8090916"/>
            <a:chOff x="28947975" y="6786100"/>
            <a:chExt cx="10836300" cy="8724300"/>
          </a:xfrm>
        </p:grpSpPr>
        <p:sp>
          <p:nvSpPr>
            <p:cNvPr id="111" name="Google Shape;111;p1"/>
            <p:cNvSpPr/>
            <p:nvPr/>
          </p:nvSpPr>
          <p:spPr>
            <a:xfrm>
              <a:off x="28947975" y="6786100"/>
              <a:ext cx="10836300" cy="8724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76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 txBox="1"/>
            <p:nvPr/>
          </p:nvSpPr>
          <p:spPr>
            <a:xfrm>
              <a:off x="29360700" y="8481988"/>
              <a:ext cx="10041600" cy="62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463550" lvl="0" marL="457200" marR="0" rtl="0" algn="l">
                <a:lnSpc>
                  <a:spcPct val="100000"/>
                </a:lnSpc>
                <a:spcBef>
                  <a:spcPts val="710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Arial"/>
                <a:buChar char="●"/>
              </a:pPr>
              <a:r>
                <a:rPr b="1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Efficient Data Retrieval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 </a:t>
              </a:r>
              <a:r>
                <a:rPr lang="en-US" sz="4000">
                  <a:solidFill>
                    <a:schemeClr val="dk1"/>
                  </a:solidFill>
                </a:rPr>
                <a:t>Q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uick access to ISDs.</a:t>
              </a:r>
              <a:endPara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635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Arial"/>
                <a:buChar char="●"/>
              </a:pPr>
              <a:r>
                <a:rPr b="1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Scalability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 </a:t>
              </a:r>
              <a:r>
                <a:rPr lang="en-US" sz="4000">
                  <a:solidFill>
                    <a:schemeClr val="dk1"/>
                  </a:solidFill>
                </a:rPr>
                <a:t>Scaling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up to 200,000 simultaneous requests.</a:t>
              </a:r>
              <a:endPara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635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Arial"/>
                <a:buChar char="●"/>
              </a:pPr>
              <a:r>
                <a:rPr b="1" lang="en-US" sz="4000">
                  <a:solidFill>
                    <a:schemeClr val="dk1"/>
                  </a:solidFill>
                </a:rPr>
                <a:t>ISD Retrieval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 </a:t>
              </a:r>
              <a:r>
                <a:rPr lang="en-US" sz="4000">
                  <a:solidFill>
                    <a:schemeClr val="dk1"/>
                  </a:solidFill>
                </a:rPr>
                <a:t>G</a:t>
              </a:r>
              <a:r>
                <a:rPr i="0" lang="en-US" sz="4000" u="none" cap="none" strike="noStrike">
                  <a:solidFill>
                    <a:schemeClr val="dk1"/>
                  </a:solidFill>
                </a:rPr>
                <a:t>enerate 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</a:t>
              </a:r>
              <a:r>
                <a:rPr lang="en-US" sz="4000">
                  <a:solidFill>
                    <a:schemeClr val="dk1"/>
                  </a:solidFill>
                </a:rPr>
                <a:t>nd return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ISD on demand.</a:t>
              </a:r>
              <a:endPara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635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Arial"/>
                <a:buChar char="●"/>
              </a:pPr>
              <a:r>
                <a:rPr b="1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Optimized Data Transfer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 </a:t>
              </a:r>
              <a:r>
                <a:rPr lang="en-US" sz="4000">
                  <a:solidFill>
                    <a:schemeClr val="dk1"/>
                  </a:solidFill>
                </a:rPr>
                <a:t>M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inimize data size.</a:t>
              </a:r>
              <a:endPara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6355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Arial"/>
                <a:buChar char="●"/>
              </a:pPr>
              <a:r>
                <a:rPr b="1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Queryable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 Enable users to </a:t>
              </a:r>
              <a:r>
                <a:rPr lang="en-US" sz="4000">
                  <a:solidFill>
                    <a:schemeClr val="dk1"/>
                  </a:solidFill>
                </a:rPr>
                <a:t>retrieve specified ISD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s.</a:t>
              </a:r>
              <a:endPara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29685600" y="7169702"/>
              <a:ext cx="9345300" cy="1153500"/>
            </a:xfrm>
            <a:prstGeom prst="roundRect">
              <a:avLst>
                <a:gd fmla="val 16667" name="adj"/>
              </a:avLst>
            </a:prstGeom>
            <a:solidFill>
              <a:srgbClr val="0835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5294">
                  <a:solidFill>
                    <a:schemeClr val="lt1"/>
                  </a:solidFill>
                </a:rPr>
                <a:t>Challenges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1"/>
          <p:cNvGrpSpPr/>
          <p:nvPr/>
        </p:nvGrpSpPr>
        <p:grpSpPr>
          <a:xfrm>
            <a:off x="29013912" y="14936975"/>
            <a:ext cx="10836300" cy="8445656"/>
            <a:chOff x="29227600" y="26258938"/>
            <a:chExt cx="10836300" cy="6129368"/>
          </a:xfrm>
        </p:grpSpPr>
        <p:sp>
          <p:nvSpPr>
            <p:cNvPr id="115" name="Google Shape;115;p1"/>
            <p:cNvSpPr/>
            <p:nvPr/>
          </p:nvSpPr>
          <p:spPr>
            <a:xfrm>
              <a:off x="29227600" y="26258938"/>
              <a:ext cx="10836300" cy="5058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76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 txBox="1"/>
            <p:nvPr/>
          </p:nvSpPr>
          <p:spPr>
            <a:xfrm>
              <a:off x="29590359" y="27438006"/>
              <a:ext cx="7554000" cy="495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482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●"/>
              </a:pPr>
              <a:r>
                <a:rPr i="0" lang="en-US" sz="4000" u="none" cap="none" strike="noStrike">
                  <a:solidFill>
                    <a:schemeClr val="dk1"/>
                  </a:solidFill>
                </a:rPr>
                <a:t>Amazon ECS (EC2)</a:t>
              </a:r>
              <a:endParaRPr sz="4000">
                <a:solidFill>
                  <a:schemeClr val="dk1"/>
                </a:solidFill>
              </a:endParaRPr>
            </a:p>
            <a:p>
              <a:pPr indent="-482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●"/>
              </a:pPr>
              <a:r>
                <a:rPr i="0" lang="en-US" sz="4000" u="none" cap="none" strike="noStrike">
                  <a:solidFill>
                    <a:schemeClr val="dk1"/>
                  </a:solidFill>
                </a:rPr>
                <a:t>Amazon DynamoDB</a:t>
              </a:r>
              <a:endParaRPr sz="4000">
                <a:solidFill>
                  <a:schemeClr val="dk1"/>
                </a:solidFill>
              </a:endParaRPr>
            </a:p>
            <a:p>
              <a:pPr indent="-482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●"/>
              </a:pPr>
              <a:r>
                <a:rPr lang="en-US" sz="4000">
                  <a:solidFill>
                    <a:schemeClr val="dk1"/>
                  </a:solidFill>
                </a:rPr>
                <a:t>FastAPI</a:t>
              </a:r>
              <a:endParaRPr sz="4000">
                <a:solidFill>
                  <a:schemeClr val="dk1"/>
                </a:solidFill>
              </a:endParaRPr>
            </a:p>
            <a:p>
              <a:pPr indent="-482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●"/>
              </a:pPr>
              <a:r>
                <a:rPr lang="en-US" sz="4000">
                  <a:solidFill>
                    <a:schemeClr val="dk1"/>
                  </a:solidFill>
                </a:rPr>
                <a:t>Docker</a:t>
              </a:r>
              <a:endParaRPr sz="4000">
                <a:solidFill>
                  <a:schemeClr val="dk1"/>
                </a:solidFill>
              </a:endParaRPr>
            </a:p>
            <a:p>
              <a:pPr indent="-4826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●"/>
              </a:pPr>
              <a:r>
                <a:rPr lang="en-US" sz="4000">
                  <a:solidFill>
                    <a:schemeClr val="dk1"/>
                  </a:solidFill>
                </a:rPr>
                <a:t>ALE (Abstraction Layer for Ephemerides)</a:t>
              </a:r>
              <a:endParaRPr sz="4000">
                <a:solidFill>
                  <a:schemeClr val="dk1"/>
                </a:solidFill>
              </a:endParaRPr>
            </a:p>
            <a:p>
              <a:pPr indent="-4826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●"/>
              </a:pPr>
              <a:r>
                <a:rPr lang="en-US" sz="4000">
                  <a:solidFill>
                    <a:schemeClr val="dk1"/>
                  </a:solidFill>
                </a:rPr>
                <a:t>ISIS (Integrated Software for</a:t>
              </a:r>
              <a:endParaRPr sz="4000">
                <a:solidFill>
                  <a:schemeClr val="dk1"/>
                </a:solidFill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chemeClr val="dk1"/>
                  </a:solidFill>
                </a:rPr>
                <a:t>Imagers and Spectrometers)</a:t>
              </a:r>
              <a:endParaRPr sz="4000">
                <a:solidFill>
                  <a:schemeClr val="dk1"/>
                </a:solidFill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-US" sz="4000">
                  <a:solidFill>
                    <a:schemeClr val="dk1"/>
                  </a:solidFill>
                </a:rPr>
              </a:br>
              <a:endParaRPr sz="4000">
                <a:solidFill>
                  <a:schemeClr val="dk1"/>
                </a:solidFill>
              </a:endParaRPr>
            </a:p>
          </p:txBody>
        </p:sp>
        <p:pic>
          <p:nvPicPr>
            <p:cNvPr id="117" name="Google Shape;117;p1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7246523" y="27617183"/>
              <a:ext cx="2109528" cy="10026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36838253" y="28791788"/>
              <a:ext cx="2926080" cy="10937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ocker, logo, logos icon - Free download on Iconfinder" id="119" name="Google Shape;119;p1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37398267" y="29886759"/>
              <a:ext cx="1806021" cy="1430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0" name="Google Shape;120;p1"/>
          <p:cNvSpPr/>
          <p:nvPr/>
        </p:nvSpPr>
        <p:spPr>
          <a:xfrm>
            <a:off x="29745432" y="15297912"/>
            <a:ext cx="9345300" cy="1070100"/>
          </a:xfrm>
          <a:prstGeom prst="roundRect">
            <a:avLst>
              <a:gd fmla="val 16667" name="adj"/>
            </a:avLst>
          </a:prstGeom>
          <a:solidFill>
            <a:srgbClr val="0835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94">
                <a:solidFill>
                  <a:schemeClr val="lt1"/>
                </a:solidFill>
              </a:rPr>
              <a:t>Technologies Used</a:t>
            </a:r>
            <a:endParaRPr b="1" sz="5294">
              <a:solidFill>
                <a:schemeClr val="lt1"/>
              </a:solidFill>
            </a:endParaRPr>
          </a:p>
        </p:txBody>
      </p:sp>
      <p:sp>
        <p:nvSpPr>
          <p:cNvPr id="121" name="Google Shape;121;p1"/>
          <p:cNvSpPr txBox="1"/>
          <p:nvPr/>
        </p:nvSpPr>
        <p:spPr>
          <a:xfrm>
            <a:off x="20101375" y="16265346"/>
            <a:ext cx="297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ISD</a:t>
            </a:r>
            <a:endParaRPr sz="3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2" name="Google Shape;122;p1"/>
          <p:cNvPicPr preferRelativeResize="0"/>
          <p:nvPr/>
        </p:nvPicPr>
        <p:blipFill rotWithShape="1">
          <a:blip r:embed="rId10">
            <a:alphaModFix/>
          </a:blip>
          <a:srcRect b="9287" l="1773" r="7267" t="4475"/>
          <a:stretch/>
        </p:blipFill>
        <p:spPr>
          <a:xfrm>
            <a:off x="14246352" y="14831568"/>
            <a:ext cx="13019701" cy="64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2013 - 2022 Theme">
  <a:themeElements>
    <a:clrScheme name="Office 2013 - 2022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2018-10-09T15:34:40Z</dcterms:created>
  <dc:creator>Microsoft Office User</dc:creator>
</cp:coreProperties>
</file>